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20"/>
  </p:notesMasterIdLst>
  <p:sldIdLst>
    <p:sldId id="256" r:id="rId3"/>
    <p:sldId id="1012" r:id="rId4"/>
    <p:sldId id="258" r:id="rId5"/>
    <p:sldId id="259" r:id="rId6"/>
    <p:sldId id="260" r:id="rId7"/>
    <p:sldId id="1013" r:id="rId8"/>
    <p:sldId id="1014" r:id="rId9"/>
    <p:sldId id="1015" r:id="rId10"/>
    <p:sldId id="1016" r:id="rId11"/>
    <p:sldId id="1017" r:id="rId12"/>
    <p:sldId id="1018" r:id="rId13"/>
    <p:sldId id="1019" r:id="rId14"/>
    <p:sldId id="1020" r:id="rId15"/>
    <p:sldId id="1021" r:id="rId16"/>
    <p:sldId id="1022" r:id="rId17"/>
    <p:sldId id="1023" r:id="rId18"/>
    <p:sldId id="10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34A"/>
    <a:srgbClr val="F37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86283" autoAdjust="0"/>
  </p:normalViewPr>
  <p:slideViewPr>
    <p:cSldViewPr snapToGrid="0" snapToObjects="1">
      <p:cViewPr varScale="1">
        <p:scale>
          <a:sx n="98" d="100"/>
          <a:sy n="98" d="100"/>
        </p:scale>
        <p:origin x="104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E8246-B1C0-2A43-877E-90052CF9897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0AC78-1507-2E49-A4F7-555C75345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4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2B984-ACAD-A446-9857-463E8F80A7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29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45" b="9741"/>
          <a:stretch/>
        </p:blipFill>
        <p:spPr>
          <a:xfrm>
            <a:off x="0" y="-21265"/>
            <a:ext cx="12192000" cy="69324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932428"/>
          </a:xfrm>
          <a:prstGeom prst="rect">
            <a:avLst/>
          </a:prstGeom>
          <a:solidFill>
            <a:srgbClr val="1A334C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7023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05" y="3881559"/>
            <a:ext cx="3814446" cy="28112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7128" y="233763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953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6" r="69333"/>
          <a:stretch/>
        </p:blipFill>
        <p:spPr>
          <a:xfrm>
            <a:off x="10815638" y="5587410"/>
            <a:ext cx="1100139" cy="107092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48629" y="37627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6618" y="2319648"/>
            <a:ext cx="8072709" cy="3601650"/>
          </a:xfrm>
        </p:spPr>
        <p:txBody>
          <a:bodyPr/>
          <a:lstStyle>
            <a:lvl1pPr>
              <a:defRPr>
                <a:solidFill>
                  <a:srgbClr val="1D334A"/>
                </a:solidFill>
              </a:defRPr>
            </a:lvl1pPr>
            <a:lvl2pPr>
              <a:defRPr>
                <a:solidFill>
                  <a:srgbClr val="1D334A"/>
                </a:solidFill>
              </a:defRPr>
            </a:lvl2pPr>
            <a:lvl3pPr>
              <a:defRPr>
                <a:solidFill>
                  <a:srgbClr val="1D334A"/>
                </a:solidFill>
              </a:defRPr>
            </a:lvl3pPr>
            <a:lvl4pPr>
              <a:defRPr>
                <a:solidFill>
                  <a:srgbClr val="1D334A"/>
                </a:solidFill>
              </a:defRPr>
            </a:lvl4pPr>
            <a:lvl5pPr>
              <a:defRPr>
                <a:solidFill>
                  <a:srgbClr val="1D33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44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6" r="69333"/>
          <a:stretch/>
        </p:blipFill>
        <p:spPr>
          <a:xfrm>
            <a:off x="10887075" y="172447"/>
            <a:ext cx="1100139" cy="107092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48629" y="37627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6618" y="2319648"/>
            <a:ext cx="8072709" cy="3601650"/>
          </a:xfrm>
        </p:spPr>
        <p:txBody>
          <a:bodyPr/>
          <a:lstStyle>
            <a:lvl1pPr>
              <a:defRPr>
                <a:solidFill>
                  <a:srgbClr val="1D334A"/>
                </a:solidFill>
              </a:defRPr>
            </a:lvl1pPr>
            <a:lvl2pPr>
              <a:defRPr>
                <a:solidFill>
                  <a:srgbClr val="1D334A"/>
                </a:solidFill>
              </a:defRPr>
            </a:lvl2pPr>
            <a:lvl3pPr>
              <a:defRPr>
                <a:solidFill>
                  <a:srgbClr val="1D334A"/>
                </a:solidFill>
              </a:defRPr>
            </a:lvl3pPr>
            <a:lvl4pPr>
              <a:defRPr>
                <a:solidFill>
                  <a:srgbClr val="1D334A"/>
                </a:solidFill>
              </a:defRPr>
            </a:lvl4pPr>
            <a:lvl5pPr>
              <a:defRPr>
                <a:solidFill>
                  <a:srgbClr val="1D33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0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A3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F_ic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33" y="-4265162"/>
            <a:ext cx="6904566" cy="5765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900" y="22272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900" y="47069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0825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rgbClr val="F2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F_ic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33" y="-4265162"/>
            <a:ext cx="6904566" cy="5765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900" y="22272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900" y="47069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9997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bg>
      <p:bgPr>
        <a:solidFill>
          <a:srgbClr val="F2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MF_Logo_Horz_4c_U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549" y="260369"/>
            <a:ext cx="2896394" cy="8146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900" y="22272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900" y="47069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123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F2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358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1A3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F_ic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33" y="-4265162"/>
            <a:ext cx="6904566" cy="5765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449" y="2773835"/>
            <a:ext cx="3375102" cy="9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9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1A3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4283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1A3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4958509" y="3271520"/>
            <a:ext cx="2667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37023"/>
                </a:solidFill>
                <a:latin typeface="Georgia"/>
                <a:ea typeface="Times New Roman" charset="0"/>
                <a:cs typeface="Georgia"/>
              </a:rPr>
              <a:t>Thank you!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449" y="1920395"/>
            <a:ext cx="3375102" cy="9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6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rgbClr val="1A3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F_ic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67" y="4713113"/>
            <a:ext cx="3909028" cy="32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37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1" r="-235" b="37550"/>
          <a:stretch/>
        </p:blipFill>
        <p:spPr>
          <a:xfrm>
            <a:off x="0" y="1"/>
            <a:ext cx="1228424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9963" cy="225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21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5639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250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735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659319"/>
          </a:xfrm>
        </p:spPr>
        <p:txBody>
          <a:bodyPr anchor="b">
            <a:normAutofit/>
          </a:bodyPr>
          <a:lstStyle>
            <a:lvl1pPr marL="0" indent="0">
              <a:buNone/>
              <a:defRPr sz="2400" b="0">
                <a:solidFill>
                  <a:srgbClr val="1A33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68891"/>
                </a:solidFill>
              </a:defRPr>
            </a:lvl1pPr>
            <a:lvl2pPr>
              <a:defRPr sz="2000">
                <a:solidFill>
                  <a:srgbClr val="768891"/>
                </a:solidFill>
              </a:defRPr>
            </a:lvl2pPr>
            <a:lvl3pPr>
              <a:defRPr sz="1800">
                <a:solidFill>
                  <a:srgbClr val="768891"/>
                </a:solidFill>
              </a:defRPr>
            </a:lvl3pPr>
            <a:lvl4pPr>
              <a:defRPr sz="1600">
                <a:solidFill>
                  <a:srgbClr val="768891"/>
                </a:solidFill>
              </a:defRPr>
            </a:lvl4pPr>
            <a:lvl5pPr>
              <a:defRPr sz="1600">
                <a:solidFill>
                  <a:srgbClr val="76889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9320"/>
          </a:xfrm>
        </p:spPr>
        <p:txBody>
          <a:bodyPr anchor="b">
            <a:normAutofit/>
          </a:bodyPr>
          <a:lstStyle>
            <a:lvl1pPr marL="0" indent="0">
              <a:buNone/>
              <a:defRPr sz="2400" b="0">
                <a:solidFill>
                  <a:srgbClr val="1A33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6982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2060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664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5855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987425"/>
            <a:ext cx="3932237" cy="496886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12900"/>
            <a:ext cx="3932237" cy="4256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5426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950" y="342899"/>
            <a:ext cx="9601200" cy="74835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5835650" y="1139825"/>
            <a:ext cx="46355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869950" y="1142052"/>
            <a:ext cx="46355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8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1F525E-4CB2-9C4B-8565-0A36871BD72C}" type="datetime4">
              <a:rPr lang="en-US" smtClean="0"/>
              <a:t>January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BCB4A-53AD-2148-9BB9-7E12B88BE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5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7"/>
          <a:stretch/>
        </p:blipFill>
        <p:spPr>
          <a:xfrm>
            <a:off x="0" y="0"/>
            <a:ext cx="12192000" cy="693242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932428"/>
          </a:xfrm>
          <a:prstGeom prst="rect">
            <a:avLst/>
          </a:prstGeom>
          <a:solidFill>
            <a:srgbClr val="1A334C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7023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8" y="400716"/>
            <a:ext cx="4930697" cy="1457021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5229132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22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93654-8BC7-5F42-BAB5-C301EEBAD374}" type="datetime4">
              <a:rPr lang="en-US" smtClean="0"/>
              <a:t>January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BCB4A-53AD-2148-9BB9-7E12B88BE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6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 5">
  <p:cSld name="Section Heading 5">
    <p:bg>
      <p:bgPr>
        <a:solidFill>
          <a:srgbClr val="1A334C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5400"/>
              <a:buFont typeface="Georgia"/>
              <a:buNone/>
              <a:defRPr sz="5400">
                <a:solidFill>
                  <a:srgbClr val="F3702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EEEB"/>
              </a:buClr>
              <a:buSzPts val="2400"/>
              <a:buNone/>
              <a:defRPr sz="2400">
                <a:solidFill>
                  <a:srgbClr val="F1EEEB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889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889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889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889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72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9430B-4200-474D-8C6B-34AED7361248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9A7B-D47F-D64D-9BB9-1DEB340D9D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1;p5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1900" y="-15876"/>
            <a:ext cx="3314144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72;p57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308100" y="-15876"/>
            <a:ext cx="2941951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73;p57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2875" y="-15876"/>
            <a:ext cx="3105226" cy="28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76;p57"/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0050" y="-15876"/>
            <a:ext cx="2941950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74;p57"/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5980575" y="4014500"/>
            <a:ext cx="3269475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78;p57"/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19923" y="4014500"/>
            <a:ext cx="2972065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79;p57"/>
          <p:cNvPicPr preferRelativeResize="0"/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30050" y="4025474"/>
            <a:ext cx="3050525" cy="29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80;p57"/>
          <p:cNvPicPr preferRelativeResize="0"/>
          <p:nvPr userDrawn="1"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4025475"/>
            <a:ext cx="2941950" cy="31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09" y="2877741"/>
            <a:ext cx="3828332" cy="11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3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42" y="1848677"/>
            <a:ext cx="10058400" cy="297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16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1D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68" y="304451"/>
            <a:ext cx="1582308" cy="104309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49608" y="2398171"/>
            <a:ext cx="9143690" cy="341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1222" y="68476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751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rgbClr val="1D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255" y="5464216"/>
            <a:ext cx="1582308" cy="1043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06550" y="2230438"/>
            <a:ext cx="8072709" cy="3601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575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1D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6" r="69333"/>
          <a:stretch/>
        </p:blipFill>
        <p:spPr>
          <a:xfrm>
            <a:off x="10815638" y="5587410"/>
            <a:ext cx="1100139" cy="107092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48629" y="37627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06550" y="2230438"/>
            <a:ext cx="8072709" cy="3601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3599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8" r="69439"/>
          <a:stretch/>
        </p:blipFill>
        <p:spPr>
          <a:xfrm>
            <a:off x="10584879" y="301787"/>
            <a:ext cx="1302321" cy="1261597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6618" y="2319648"/>
            <a:ext cx="8072709" cy="3601650"/>
          </a:xfrm>
        </p:spPr>
        <p:txBody>
          <a:bodyPr/>
          <a:lstStyle>
            <a:lvl1pPr>
              <a:defRPr>
                <a:solidFill>
                  <a:srgbClr val="1D334A"/>
                </a:solidFill>
              </a:defRPr>
            </a:lvl1pPr>
            <a:lvl2pPr>
              <a:defRPr>
                <a:solidFill>
                  <a:srgbClr val="1D334A"/>
                </a:solidFill>
              </a:defRPr>
            </a:lvl2pPr>
            <a:lvl3pPr>
              <a:defRPr>
                <a:solidFill>
                  <a:srgbClr val="1D334A"/>
                </a:solidFill>
              </a:defRPr>
            </a:lvl3pPr>
            <a:lvl4pPr>
              <a:defRPr>
                <a:solidFill>
                  <a:srgbClr val="1D334A"/>
                </a:solidFill>
              </a:defRPr>
            </a:lvl4pPr>
            <a:lvl5pPr>
              <a:defRPr>
                <a:solidFill>
                  <a:srgbClr val="1D33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48629" y="37627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236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4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1" r:id="rId4"/>
    <p:sldLayoutId id="2147483652" r:id="rId5"/>
    <p:sldLayoutId id="2147483653" r:id="rId6"/>
    <p:sldLayoutId id="2147483660" r:id="rId7"/>
    <p:sldLayoutId id="2147483655" r:id="rId8"/>
    <p:sldLayoutId id="2147483654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37023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84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31924"/>
            <a:ext cx="10515600" cy="4791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92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Georgia"/>
          <a:ea typeface="+mj-ea"/>
          <a:cs typeface="Georgia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768891"/>
          </a:solidFill>
          <a:latin typeface="Arial"/>
          <a:ea typeface="+mn-ea"/>
          <a:cs typeface="Arial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76889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76889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76889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76889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3CF52-9A19-41D9-9EA1-AC8D0631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Miracle Foundation </a:t>
            </a:r>
            <a:br>
              <a:rPr lang="en-US" dirty="0"/>
            </a:br>
            <a:r>
              <a:rPr lang="en-US" dirty="0"/>
              <a:t>Rights of the Child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5CA4B5-6C2B-4A60-B041-6A70F84E44F2}"/>
              </a:ext>
            </a:extLst>
          </p:cNvPr>
          <p:cNvSpPr txBox="1"/>
          <p:nvPr/>
        </p:nvSpPr>
        <p:spPr>
          <a:xfrm>
            <a:off x="3046615" y="3421824"/>
            <a:ext cx="60932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E5E3DE"/>
                </a:solidFill>
                <a:effectLst/>
                <a:latin typeface="Calibri" panose="020F0502020204030204" pitchFamily="34" charset="0"/>
              </a:rPr>
              <a:t>Ages </a:t>
            </a:r>
            <a:r>
              <a:rPr lang="en-US" dirty="0">
                <a:solidFill>
                  <a:srgbClr val="E5E3DE"/>
                </a:solidFill>
                <a:latin typeface="Calibri" panose="020F0502020204030204" pitchFamily="34" charset="0"/>
              </a:rPr>
              <a:t>13+</a:t>
            </a:r>
            <a:endParaRPr lang="en-US" b="0" dirty="0">
              <a:effectLst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C066456-B38B-49CD-88F0-6C629F48E3F1}"/>
              </a:ext>
            </a:extLst>
          </p:cNvPr>
          <p:cNvSpPr txBox="1"/>
          <p:nvPr/>
        </p:nvSpPr>
        <p:spPr>
          <a:xfrm>
            <a:off x="9998353" y="6604084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3798624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Equal Opportunity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CB8F6CB-245D-4228-AB01-EBCEAA24D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91" y="1701839"/>
            <a:ext cx="6538047" cy="43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232B5F19-708B-49EC-99A3-F1E984C91806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246113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Guidance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259DF-A02F-46CC-A55E-E1EA69AD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5876" y="1511801"/>
            <a:ext cx="8072709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Every child is actively supported by caring adults who are invested in the child’s success.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C5CB2AB-46D2-4FAD-B9C9-B5C102D6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96" y="2438948"/>
            <a:ext cx="6542116" cy="435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C1095DA-D228-468D-830D-9C0B3744E8AE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3439127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Be Heard and Participate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259DF-A02F-46CC-A55E-E1EA69AD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5505" y="5328852"/>
            <a:ext cx="8072709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Every child has the right to express their views freely in all matters affecting them. They are encouraged to develop and express independent thought.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4494EC0-1AF3-41BB-995F-734C29D05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43" y="1412732"/>
            <a:ext cx="5154993" cy="386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294413A-731D-47B2-93F9-FAFAD665BB28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2326946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Be Prepared for Active and Responsible Citizenship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259DF-A02F-46CC-A55E-E1EA69AD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5876" y="1701839"/>
            <a:ext cx="8072709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Every child is taught responsibility, a sense of community, and the importance of service.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93E1EB2-28CD-4376-ABD8-78F93E8E8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22" y="2569560"/>
            <a:ext cx="5871868" cy="39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63AC1DE-C471-4AFE-93EC-43C179D2841B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249193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Be Protected from Abuse and Neglect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259DF-A02F-46CC-A55E-E1EA69AD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254" y="2697841"/>
            <a:ext cx="5287175" cy="2835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Every child is protected from abuse, neglect, corporal punishment and all forms of exploitation.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BE9DF7A-C03C-4F94-86B9-242AB2A2A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76" y="1324750"/>
            <a:ext cx="3715789" cy="495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C68242B-7AD6-40BD-8DC9-A88333C7754D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3204887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Dignity and Freedom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259DF-A02F-46CC-A55E-E1EA69AD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8880" y="5278977"/>
            <a:ext cx="8072709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Every child is treated with respect and lives in adequate conditions with sufficient belongings – fostering a sense of dignity and freedom.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C5B6A42-74C6-47A9-9AD9-79EBB40D5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42" y="1434219"/>
            <a:ext cx="5611091" cy="373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19D5E11-30E7-4950-9615-04E2B1AF0BA3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2281106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Spiritual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259DF-A02F-46CC-A55E-E1EA69AD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254" y="2473316"/>
            <a:ext cx="5287175" cy="2835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Every child is provided opportunities to develop a religious affiliation that promotes spirituality and moral development.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4C381EA-26C7-4576-B7F4-DC477C96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752" y="1701839"/>
            <a:ext cx="3662535" cy="43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902F1C0-A073-4DA6-B11E-8AD555BFD898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2032977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2CDC-2D71-4BE2-81A7-46337CCA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Thank you!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607E546-7263-4414-89B3-FA9960E78CE4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2924165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FF0D41-BFD9-6E4E-A7DC-D31AF8657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825" y="1900820"/>
            <a:ext cx="10184296" cy="2804184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37023"/>
                </a:solidFill>
                <a:latin typeface="Georgia" charset="0"/>
                <a:ea typeface="Georgia" charset="0"/>
                <a:cs typeface="Georgia" charset="0"/>
              </a:rPr>
              <a:t>Supporting orphans to have a better quality of life while bringing about sustainable change that reduces the need for orphanages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20CE9-CF1B-3A4A-8E61-5329B23CE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784573"/>
            <a:ext cx="1200242" cy="791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321" y="5929473"/>
            <a:ext cx="3876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charset="0"/>
                <a:ea typeface="Georgia" charset="0"/>
                <a:cs typeface="Georgia" charset="0"/>
              </a:rPr>
              <a:t>Our Mission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AC33F15-05D8-4F02-8A15-FF9D108D4C30}"/>
              </a:ext>
            </a:extLst>
          </p:cNvPr>
          <p:cNvSpPr txBox="1"/>
          <p:nvPr/>
        </p:nvSpPr>
        <p:spPr>
          <a:xfrm>
            <a:off x="10076174" y="6575804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341951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Believe that All Children Have Basic Rights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24568" y="5812166"/>
            <a:ext cx="8963722" cy="658976"/>
          </a:xfrm>
        </p:spPr>
        <p:txBody>
          <a:bodyPr>
            <a:normAutofit/>
          </a:bodyPr>
          <a:lstStyle/>
          <a:p>
            <a:pPr marL="0" indent="0" algn="ctr" defTabSz="457200">
              <a:spcBef>
                <a:spcPct val="20000"/>
              </a:spcBef>
              <a:buNone/>
              <a:defRPr/>
            </a:pPr>
            <a:r>
              <a:rPr lang="en-US" altLang="en-US" dirty="0"/>
              <a:t>All People Deserve These Rights!</a:t>
            </a:r>
          </a:p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18F795-A12B-4CD2-A506-93219302E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2" y="1701839"/>
            <a:ext cx="3988203" cy="387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45E65E8-A488-4DEE-94C4-3ECC04B59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r="17648"/>
          <a:stretch/>
        </p:blipFill>
        <p:spPr bwMode="auto">
          <a:xfrm>
            <a:off x="5906429" y="1701839"/>
            <a:ext cx="3988204" cy="387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4FA6D60-303A-4E3C-8B68-6445C33D87E1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4022647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Rights of the Child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9419" y="2420211"/>
            <a:ext cx="4377600" cy="4661015"/>
          </a:xfrm>
        </p:spPr>
        <p:txBody>
          <a:bodyPr>
            <a:normAutofit/>
          </a:bodyPr>
          <a:lstStyle/>
          <a:p>
            <a:pPr marL="0" indent="0" defTabSz="457200">
              <a:spcBef>
                <a:spcPct val="20000"/>
              </a:spcBef>
              <a:buNone/>
              <a:defRPr/>
            </a:pPr>
            <a:r>
              <a:rPr lang="en-US" altLang="en-US" sz="3600" dirty="0"/>
              <a:t>The following are a few of the rights based on documents produced by the United Nations in 1989.</a:t>
            </a:r>
          </a:p>
          <a:p>
            <a:pPr marL="0" indent="0" defTabSz="457200">
              <a:spcBef>
                <a:spcPct val="20000"/>
              </a:spcBef>
              <a:buNone/>
              <a:defRPr/>
            </a:pPr>
            <a:endParaRPr lang="en-US" altLang="en-US" sz="3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DCFF74B-B4AC-41D1-B2EC-279707707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34" y="1701839"/>
            <a:ext cx="4470525" cy="349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EC789B4B-B46B-4435-9394-038868133FA8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1632431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Live in a Family or Family Environment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259DF-A02F-46CC-A55E-E1EA69AD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8880" y="5278977"/>
            <a:ext cx="8342771" cy="15790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Every child lives in a family, either with their parents, extended family, foster family, an adoptive home or in a family-style environment where they have a sense of belonging.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B6978F-095E-40D8-B4A6-158447EAF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733" y="1615876"/>
            <a:ext cx="4803489" cy="360261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B70FBCA-FCE2-4F7A-9AC0-576C307941A0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256993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a Stable, Loving, and Nurturing Environment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259DF-A02F-46CC-A55E-E1EA69AD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254" y="3033376"/>
            <a:ext cx="5287175" cy="2835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Every child is provided a stable, loving, and nurturing family environment.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BC7671-8BB8-4844-9494-8DA5D61C5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62" y="1929134"/>
            <a:ext cx="3358343" cy="469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3F5ECF8-E5A5-4470-B9C1-1442FEFA5E77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74607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Healthcare and Nutrition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259DF-A02F-46CC-A55E-E1EA69AD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8880" y="5278977"/>
            <a:ext cx="8072709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Every child receives regular, high-quality medical attention, is taught good health and hygiene habits, and is provided nutritious, delicious food at every meal.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BAD32E9-ED82-482B-B439-BC684AE8E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82" y="1652243"/>
            <a:ext cx="4738018" cy="355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C0327A1-7623-4FB6-8CE0-41A2B558574F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556652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Clean Water and Electrical Power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259DF-A02F-46CC-A55E-E1EA69AD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858" y="2697841"/>
            <a:ext cx="5287175" cy="2835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Every child receives consistent access to clean water and electrical power.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D6B8047-9B0A-4F46-9C00-BE79FEE7D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033" y="1625138"/>
            <a:ext cx="5466767" cy="41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62EA2AF-139B-4603-887E-712EE4DBC407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293065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Quality Education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259DF-A02F-46CC-A55E-E1EA69AD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5876" y="1511801"/>
            <a:ext cx="8072709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Every child receives a quality education, enrichment programs, and access to higher education and/or vocational training.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C478A-02E8-4515-B8CC-536C0155C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57" y="2874257"/>
            <a:ext cx="6601345" cy="3800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28C5B-19E6-4AD0-8BFC-D3E1C7286A15}"/>
              </a:ext>
            </a:extLst>
          </p:cNvPr>
          <p:cNvSpPr txBox="1"/>
          <p:nvPr/>
        </p:nvSpPr>
        <p:spPr>
          <a:xfrm>
            <a:off x="10115085" y="6583632"/>
            <a:ext cx="1884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1D334A"/>
                </a:solidFill>
              </a:rPr>
              <a:t>© Miracle Foundation 2020</a:t>
            </a:r>
          </a:p>
        </p:txBody>
      </p:sp>
    </p:spTree>
    <p:extLst>
      <p:ext uri="{BB962C8B-B14F-4D97-AF65-F5344CB8AC3E}">
        <p14:creationId xmlns:p14="http://schemas.microsoft.com/office/powerpoint/2010/main" val="4216479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1E3349"/>
      </a:dk1>
      <a:lt1>
        <a:srgbClr val="FFFFFF"/>
      </a:lt1>
      <a:dk2>
        <a:srgbClr val="1E3349"/>
      </a:dk2>
      <a:lt2>
        <a:srgbClr val="FEFFFF"/>
      </a:lt2>
      <a:accent1>
        <a:srgbClr val="F1713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3B19A75-AFE1-407C-B1A8-788375CD5E60}" vid="{2ECA62EC-EE7D-484B-8B8C-7A3665C3548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Miracle Foundation July 2020</Template>
  <TotalTime>271</TotalTime>
  <Words>453</Words>
  <Application>Microsoft Office PowerPoint</Application>
  <PresentationFormat>Widescreen</PresentationFormat>
  <Paragraphs>51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Georgia</vt:lpstr>
      <vt:lpstr>Times New Roman</vt:lpstr>
      <vt:lpstr>Office Theme</vt:lpstr>
      <vt:lpstr>1_Office Theme</vt:lpstr>
      <vt:lpstr>Miracle Foundation  Rights of the Child</vt:lpstr>
      <vt:lpstr>PowerPoint Presentation</vt:lpstr>
      <vt:lpstr>We Believe that All Children Have Basic Rights</vt:lpstr>
      <vt:lpstr>Rights of the Child</vt:lpstr>
      <vt:lpstr>The Right to Live in a Family or Family Environment</vt:lpstr>
      <vt:lpstr>The Right to a Stable, Loving, and Nurturing Environment</vt:lpstr>
      <vt:lpstr>The Right to Healthcare and Nutrition</vt:lpstr>
      <vt:lpstr>The Right to Clean Water and Electrical Power</vt:lpstr>
      <vt:lpstr>The Right to Quality Education</vt:lpstr>
      <vt:lpstr>The Right to Equal Opportunity</vt:lpstr>
      <vt:lpstr>The Right to Guidance</vt:lpstr>
      <vt:lpstr>The Right to Be Heard and Participate</vt:lpstr>
      <vt:lpstr>The Right to Be Prepared for Active and Responsible Citizenship</vt:lpstr>
      <vt:lpstr>The Right to Be Protected from Abuse and Neglect</vt:lpstr>
      <vt:lpstr>The Right to Dignity and Freedom</vt:lpstr>
      <vt:lpstr>The Right to Spiritual Development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Behnke</dc:creator>
  <cp:lastModifiedBy>Niyoshi</cp:lastModifiedBy>
  <cp:revision>32</cp:revision>
  <dcterms:created xsi:type="dcterms:W3CDTF">2020-11-06T17:07:31Z</dcterms:created>
  <dcterms:modified xsi:type="dcterms:W3CDTF">2021-01-28T20:36:28Z</dcterms:modified>
</cp:coreProperties>
</file>